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20"/>
  </p:notesMasterIdLst>
  <p:sldIdLst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586"/>
  </p:normalViewPr>
  <p:slideViewPr>
    <p:cSldViewPr snapToGrid="0" snapToObjects="1">
      <p:cViewPr varScale="1">
        <p:scale>
          <a:sx n="114" d="100"/>
          <a:sy n="114" d="100"/>
        </p:scale>
        <p:origin x="4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068D84-A26E-4BE5-AC1D-72ACD4323BA9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2791AB-4D01-49FF-92C3-773BDFA2A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883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5B42-0BC0-F44F-8972-3D5A42B98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720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5B42-0BC0-F44F-8972-3D5A42B98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709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5B42-0BC0-F44F-8972-3D5A42B98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620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Gotham" panose="02000504020000020004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/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otham" panose="02000504020000020004" pitchFamily="2" charset="0"/>
              </a:defRPr>
            </a:lvl1pPr>
            <a:lvl2pPr>
              <a:defRPr>
                <a:latin typeface="Gotham" panose="02000504020000020004" pitchFamily="2" charset="0"/>
              </a:defRPr>
            </a:lvl2pPr>
            <a:lvl3pPr>
              <a:defRPr>
                <a:latin typeface="Gotham" panose="02000504020000020004" pitchFamily="2" charset="0"/>
              </a:defRPr>
            </a:lvl3pPr>
            <a:lvl4pPr>
              <a:defRPr>
                <a:latin typeface="Gotham" panose="02000504020000020004" pitchFamily="2" charset="0"/>
              </a:defRPr>
            </a:lvl4pPr>
            <a:lvl5pPr>
              <a:defRPr>
                <a:latin typeface="Gotham" panose="0200050402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/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Gotham" panose="02000504020000020004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/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Gotham" panose="02000504020000020004" pitchFamily="2" charset="0"/>
              </a:defRPr>
            </a:lvl1pPr>
            <a:lvl2pPr>
              <a:defRPr>
                <a:latin typeface="Gotham" panose="02000504020000020004" pitchFamily="2" charset="0"/>
              </a:defRPr>
            </a:lvl2pPr>
            <a:lvl3pPr>
              <a:defRPr>
                <a:latin typeface="Gotham" panose="02000504020000020004" pitchFamily="2" charset="0"/>
              </a:defRPr>
            </a:lvl3pPr>
            <a:lvl4pPr>
              <a:defRPr>
                <a:latin typeface="Gotham" panose="02000504020000020004" pitchFamily="2" charset="0"/>
              </a:defRPr>
            </a:lvl4pPr>
            <a:lvl5pPr>
              <a:defRPr>
                <a:latin typeface="Gotham" panose="0200050402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Gotham" panose="02000504020000020004" pitchFamily="2" charset="0"/>
              </a:defRPr>
            </a:lvl1pPr>
            <a:lvl2pPr>
              <a:defRPr>
                <a:latin typeface="Gotham" panose="02000504020000020004" pitchFamily="2" charset="0"/>
              </a:defRPr>
            </a:lvl2pPr>
            <a:lvl3pPr>
              <a:defRPr>
                <a:latin typeface="Gotham" panose="02000504020000020004" pitchFamily="2" charset="0"/>
              </a:defRPr>
            </a:lvl3pPr>
            <a:lvl4pPr>
              <a:defRPr>
                <a:latin typeface="Gotham" panose="02000504020000020004" pitchFamily="2" charset="0"/>
              </a:defRPr>
            </a:lvl4pPr>
            <a:lvl5pPr>
              <a:defRPr>
                <a:latin typeface="Gotham" panose="0200050402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/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/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/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Eras Medium ITC" panose="020B0602030504020804" pitchFamily="34" charset="0"/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/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5B42-0BC0-F44F-8972-3D5A42B98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4524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/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/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5B42-0BC0-F44F-8972-3D5A42B98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757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5B42-0BC0-F44F-8972-3D5A42B98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696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5B42-0BC0-F44F-8972-3D5A42B98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854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5B42-0BC0-F44F-8972-3D5A42B98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93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5B42-0BC0-F44F-8972-3D5A42B98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92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5B42-0BC0-F44F-8972-3D5A42B98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009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5B42-0BC0-F44F-8972-3D5A42B98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26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65B42-0BC0-F44F-8972-3D5A42B98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485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667126"/>
            <a:ext cx="4259053" cy="319087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16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88533"/>
            <a:ext cx="10515600" cy="47884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76786"/>
            <a:ext cx="12192000" cy="281214"/>
          </a:xfrm>
          <a:prstGeom prst="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Eras Medium ITC" panose="020B0602030504020804" pitchFamily="34" charset="0"/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9116" y="5926742"/>
            <a:ext cx="3734350" cy="500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69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Eras Demi ITC" panose="020B08050305040208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3"/>
          </a:solidFill>
          <a:latin typeface="Gotham" panose="0200050402000002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2"/>
          </a:solidFill>
          <a:latin typeface="Gotham" panose="0200050402000002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/>
          </a:solidFill>
          <a:latin typeface="Gotham" panose="0200050402000002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5"/>
          </a:solidFill>
          <a:latin typeface="Gotham" panose="0200050402000002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Gotham" panose="0200050402000002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prodisposal.com/" TargetMode="External"/><Relationship Id="rId2" Type="http://schemas.openxmlformats.org/officeDocument/2006/relationships/hyperlink" Target="https://www.epa.gov/hwgenerators/links-hazardous-waste-programs-and-us-state-environmental-agencies#co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em.saveonbio.com/" TargetMode="External"/><Relationship Id="rId5" Type="http://schemas.openxmlformats.org/officeDocument/2006/relationships/hyperlink" Target="https://www.epa.gov/sites/production/files/2016-02/documents/med-govt_0.pdf" TargetMode="External"/><Relationship Id="rId4" Type="http://schemas.openxmlformats.org/officeDocument/2006/relationships/hyperlink" Target="http://apps.who.int/iris/bitstream/10665/85349/1/9789241548564_eng.pdf?ua=1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Biomedical Waste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Definition, Facts, and Best Practices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E01242-A1BB-4D8D-89C6-76C3AA235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405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On-Site vs Off-Site 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On-Site: Limited to large, well-funded facilities (high cost, regulation)</a:t>
            </a:r>
          </a:p>
          <a:p>
            <a:r>
              <a:rPr lang="en-US" dirty="0"/>
              <a:t>Off-Site: Cost effective. Third-party vendors own and maintain equipment and assume regulatory burden.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B0A769-02CD-4DE7-B834-940CFE464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58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Types of Off-Site Biomedical Waste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Truck Services </a:t>
            </a:r>
            <a:r>
              <a:rPr lang="mr-IN" dirty="0"/>
              <a:t>–</a:t>
            </a:r>
            <a:r>
              <a:rPr lang="en-US" dirty="0"/>
              <a:t> Biomedical waste is packaged in special containers, then hauled away to a dedicated disposal facility.</a:t>
            </a:r>
          </a:p>
          <a:p>
            <a:r>
              <a:rPr lang="en-US" dirty="0"/>
              <a:t>Mail-Back or Box Services </a:t>
            </a:r>
            <a:r>
              <a:rPr lang="mr-IN" dirty="0"/>
              <a:t>–</a:t>
            </a:r>
            <a:r>
              <a:rPr lang="en-US" dirty="0"/>
              <a:t> Biomedical waste is shipped via USPS. Generally most cost-effective.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94C033-B78A-41AC-BFBF-12E76499B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895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97014"/>
            <a:ext cx="10515600" cy="591608"/>
          </a:xfrm>
        </p:spPr>
        <p:txBody>
          <a:bodyPr>
            <a:normAutofit fontScale="90000"/>
          </a:bodyPr>
          <a:lstStyle/>
          <a:p>
            <a:r>
              <a:rPr lang="en-US" dirty="0"/>
              <a:t>Five Biomedical Waste Management Options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Incineration </a:t>
            </a:r>
            <a:r>
              <a:rPr lang="mr-IN" dirty="0"/>
              <a:t>–</a:t>
            </a:r>
            <a:r>
              <a:rPr lang="en-US" dirty="0"/>
              <a:t> Once the method of choice. Still the only method for human/animal tissues and body parts.</a:t>
            </a:r>
          </a:p>
          <a:p>
            <a:r>
              <a:rPr lang="en-US" dirty="0"/>
              <a:t>Autoclaving </a:t>
            </a:r>
            <a:r>
              <a:rPr lang="mr-IN" dirty="0"/>
              <a:t>–</a:t>
            </a:r>
            <a:r>
              <a:rPr lang="en-US" dirty="0"/>
              <a:t> Steam treatment. Once treated, waste can be disposed of normally in solid-waste landfills.</a:t>
            </a:r>
          </a:p>
          <a:p>
            <a:r>
              <a:rPr lang="en-US" dirty="0"/>
              <a:t>Microwaving </a:t>
            </a:r>
            <a:r>
              <a:rPr lang="mr-IN" dirty="0"/>
              <a:t>–</a:t>
            </a:r>
            <a:r>
              <a:rPr lang="en-US" dirty="0"/>
              <a:t> High-powered microwave renders waste inert. Can then be disposed of normally.</a:t>
            </a:r>
          </a:p>
          <a:p>
            <a:r>
              <a:rPr lang="en-US" dirty="0"/>
              <a:t>Chemical </a:t>
            </a:r>
            <a:r>
              <a:rPr lang="mr-IN" dirty="0"/>
              <a:t>–</a:t>
            </a:r>
            <a:r>
              <a:rPr lang="en-US" dirty="0"/>
              <a:t> Works for some biomedical waste but mostly for chemical waste.</a:t>
            </a:r>
          </a:p>
          <a:p>
            <a:r>
              <a:rPr lang="en-US" dirty="0"/>
              <a:t>Biological </a:t>
            </a:r>
            <a:r>
              <a:rPr lang="mr-IN" dirty="0"/>
              <a:t>–</a:t>
            </a:r>
            <a:r>
              <a:rPr lang="en-US" dirty="0"/>
              <a:t> Uses enzymes. Still experimental.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3AB40A-CA62-43CA-8867-DF69E6022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939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60930"/>
            <a:ext cx="10515600" cy="591608"/>
          </a:xfrm>
        </p:spPr>
        <p:txBody>
          <a:bodyPr>
            <a:normAutofit fontScale="90000"/>
          </a:bodyPr>
          <a:lstStyle/>
          <a:p>
            <a:r>
              <a:rPr lang="en-US" dirty="0"/>
              <a:t>Best Practices for Biomedical Waste Management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Know the Laws </a:t>
            </a:r>
            <a:r>
              <a:rPr lang="mr-IN" dirty="0"/>
              <a:t>–</a:t>
            </a:r>
            <a:r>
              <a:rPr lang="en-US" dirty="0"/>
              <a:t> EPA, DOT, OSHA, DEA.</a:t>
            </a:r>
          </a:p>
          <a:p>
            <a:r>
              <a:rPr lang="en-US" dirty="0"/>
              <a:t>Classify Correctly </a:t>
            </a:r>
            <a:r>
              <a:rPr lang="mr-IN" dirty="0"/>
              <a:t>–</a:t>
            </a:r>
            <a:r>
              <a:rPr lang="en-US" dirty="0"/>
              <a:t> Don’t mix with non-hazardous waste.</a:t>
            </a:r>
          </a:p>
          <a:p>
            <a:r>
              <a:rPr lang="en-US" dirty="0"/>
              <a:t>Separate by Type </a:t>
            </a:r>
            <a:r>
              <a:rPr lang="mr-IN" dirty="0"/>
              <a:t>–</a:t>
            </a:r>
            <a:r>
              <a:rPr lang="en-US" dirty="0"/>
              <a:t> Sharps, pathological, non-hazardous, chemical, pharma.</a:t>
            </a:r>
          </a:p>
          <a:p>
            <a:r>
              <a:rPr lang="en-US" dirty="0"/>
              <a:t>Use the Right Containers </a:t>
            </a:r>
            <a:r>
              <a:rPr lang="mr-IN" dirty="0"/>
              <a:t>–</a:t>
            </a:r>
            <a:r>
              <a:rPr lang="en-US" dirty="0"/>
              <a:t> Certified cardboard boxes, tubs, or even locked up.</a:t>
            </a:r>
          </a:p>
          <a:p>
            <a:r>
              <a:rPr lang="en-US" dirty="0"/>
              <a:t>Prepare for Shipment </a:t>
            </a:r>
            <a:r>
              <a:rPr lang="mr-IN" dirty="0"/>
              <a:t>–</a:t>
            </a:r>
            <a:r>
              <a:rPr lang="en-US" dirty="0"/>
              <a:t> Follow DOT </a:t>
            </a:r>
            <a:r>
              <a:rPr lang="en-US" dirty="0" err="1"/>
              <a:t>regs</a:t>
            </a:r>
            <a:r>
              <a:rPr lang="en-US" dirty="0"/>
              <a:t>. Label. Store in secure, dry area.</a:t>
            </a:r>
          </a:p>
          <a:p>
            <a:r>
              <a:rPr lang="en-US" dirty="0"/>
              <a:t>Correct Documentation </a:t>
            </a:r>
            <a:r>
              <a:rPr lang="mr-IN" dirty="0"/>
              <a:t>–</a:t>
            </a:r>
            <a:r>
              <a:rPr lang="en-US" dirty="0"/>
              <a:t> Correct documents accompany each container.</a:t>
            </a:r>
          </a:p>
          <a:p>
            <a:r>
              <a:rPr lang="en-US" dirty="0"/>
              <a:t>Color Code </a:t>
            </a:r>
            <a:r>
              <a:rPr lang="mr-IN" dirty="0"/>
              <a:t>–</a:t>
            </a:r>
            <a:r>
              <a:rPr lang="en-US" dirty="0"/>
              <a:t> Right waste in right color container.</a:t>
            </a:r>
          </a:p>
          <a:p>
            <a:r>
              <a:rPr lang="en-US" dirty="0"/>
              <a:t>Hire the Right Partner </a:t>
            </a:r>
            <a:r>
              <a:rPr lang="mr-IN" dirty="0"/>
              <a:t>–</a:t>
            </a:r>
            <a:r>
              <a:rPr lang="en-US" dirty="0"/>
              <a:t> Right vendor for </a:t>
            </a:r>
            <a:r>
              <a:rPr lang="en-US" dirty="0" err="1"/>
              <a:t>regs</a:t>
            </a:r>
            <a:r>
              <a:rPr lang="en-US" dirty="0"/>
              <a:t>, hazards, type, insurance level.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313FA9-743F-4E2C-B6B5-9D328255D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279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Color Coding of Medical Waste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 </a:t>
            </a:r>
            <a:r>
              <a:rPr lang="mr-IN" dirty="0"/>
              <a:t>–</a:t>
            </a:r>
            <a:r>
              <a:rPr lang="en-US" dirty="0"/>
              <a:t> Sharps (puncture-proof containers)</a:t>
            </a:r>
          </a:p>
          <a:p>
            <a:r>
              <a:rPr lang="en-US" dirty="0"/>
              <a:t>Red </a:t>
            </a:r>
            <a:r>
              <a:rPr lang="mr-IN" dirty="0"/>
              <a:t>–</a:t>
            </a:r>
            <a:r>
              <a:rPr lang="en-US" dirty="0"/>
              <a:t> Biomedical waste (non-sharps in red biohazard bags/containers)</a:t>
            </a:r>
          </a:p>
          <a:p>
            <a:r>
              <a:rPr lang="en-US" dirty="0"/>
              <a:t>Yellow </a:t>
            </a:r>
            <a:r>
              <a:rPr lang="mr-IN" dirty="0"/>
              <a:t>–</a:t>
            </a:r>
            <a:r>
              <a:rPr lang="en-US" dirty="0"/>
              <a:t> Trace chemo waste</a:t>
            </a:r>
          </a:p>
          <a:p>
            <a:r>
              <a:rPr lang="en-US" dirty="0"/>
              <a:t>Black </a:t>
            </a:r>
            <a:r>
              <a:rPr lang="mr-IN" dirty="0"/>
              <a:t>–</a:t>
            </a:r>
            <a:r>
              <a:rPr lang="en-US" dirty="0"/>
              <a:t> Hazardous pharmaceutical waste</a:t>
            </a:r>
          </a:p>
          <a:p>
            <a:r>
              <a:rPr lang="en-US" dirty="0"/>
              <a:t>Blue </a:t>
            </a:r>
            <a:r>
              <a:rPr lang="mr-IN" dirty="0"/>
              <a:t>–</a:t>
            </a:r>
            <a:r>
              <a:rPr lang="en-US" dirty="0"/>
              <a:t> Non-hazardous pharmaceutical waste</a:t>
            </a:r>
          </a:p>
          <a:p>
            <a:r>
              <a:rPr lang="en-US" dirty="0"/>
              <a:t>Radioactive Symbol </a:t>
            </a:r>
            <a:r>
              <a:rPr lang="mr-IN" dirty="0"/>
              <a:t>–</a:t>
            </a:r>
            <a:r>
              <a:rPr lang="en-US" dirty="0"/>
              <a:t> Radioactive wastes like fluorine-18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D77358-F416-4788-A8FF-EEA06B9E4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559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Who Creates Biomedical Waste?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dirty="0"/>
              <a:t>Physician Practices</a:t>
            </a:r>
          </a:p>
          <a:p>
            <a:r>
              <a:rPr lang="en-US" dirty="0"/>
              <a:t>Retail Health Clinics</a:t>
            </a:r>
          </a:p>
          <a:p>
            <a:r>
              <a:rPr lang="en-US" dirty="0"/>
              <a:t>Dental Offices</a:t>
            </a:r>
          </a:p>
          <a:p>
            <a:r>
              <a:rPr lang="en-US" dirty="0"/>
              <a:t>Urgent Care Clinics</a:t>
            </a:r>
          </a:p>
          <a:p>
            <a:r>
              <a:rPr lang="en-US" dirty="0"/>
              <a:t>Veterinary Practices</a:t>
            </a:r>
          </a:p>
          <a:p>
            <a:r>
              <a:rPr lang="en-US" dirty="0"/>
              <a:t>Medical Research Labs</a:t>
            </a:r>
          </a:p>
          <a:p>
            <a:r>
              <a:rPr lang="en-US" dirty="0"/>
              <a:t>Nursing Homes</a:t>
            </a:r>
          </a:p>
          <a:p>
            <a:r>
              <a:rPr lang="en-US" dirty="0"/>
              <a:t>Home Health Care</a:t>
            </a:r>
          </a:p>
          <a:p>
            <a:r>
              <a:rPr lang="en-US" dirty="0"/>
              <a:t>Home Infusion Situations</a:t>
            </a:r>
          </a:p>
          <a:p>
            <a:r>
              <a:rPr lang="en-US" dirty="0"/>
              <a:t>Funeral Homes</a:t>
            </a:r>
          </a:p>
          <a:p>
            <a:r>
              <a:rPr lang="en-US" dirty="0"/>
              <a:t>Hospitals</a:t>
            </a:r>
          </a:p>
          <a:p>
            <a:r>
              <a:rPr lang="en-US" dirty="0"/>
              <a:t>Commercial Offices</a:t>
            </a:r>
          </a:p>
          <a:p>
            <a:r>
              <a:rPr lang="en-US" dirty="0"/>
              <a:t>Commercial Buildings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14C6F7-F93E-42F4-9AE2-76C3C391A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542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Biomedical Waste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EPA Map </a:t>
            </a:r>
            <a:r>
              <a:rPr lang="mr-IN" dirty="0"/>
              <a:t>–</a:t>
            </a:r>
            <a:r>
              <a:rPr lang="en-US" dirty="0"/>
              <a:t> List of local and state regulating bodies and programs.</a:t>
            </a:r>
          </a:p>
          <a:p>
            <a:r>
              <a:rPr lang="en-US" dirty="0" err="1">
                <a:hlinkClick r:id="rId3"/>
              </a:rPr>
              <a:t>MedPro</a:t>
            </a:r>
            <a:r>
              <a:rPr lang="en-US" dirty="0">
                <a:hlinkClick r:id="rId3"/>
              </a:rPr>
              <a:t> Waste Disposal </a:t>
            </a:r>
            <a:r>
              <a:rPr lang="mr-IN" dirty="0"/>
              <a:t>–</a:t>
            </a:r>
            <a:r>
              <a:rPr lang="en-US" dirty="0"/>
              <a:t> Low-cost, fully compliant pickup, transportation, treatment, and disposal.</a:t>
            </a:r>
          </a:p>
          <a:p>
            <a:r>
              <a:rPr lang="en-US" dirty="0">
                <a:hlinkClick r:id="rId4"/>
              </a:rPr>
              <a:t>WHO Manual </a:t>
            </a:r>
            <a:r>
              <a:rPr lang="mr-IN" dirty="0"/>
              <a:t>–</a:t>
            </a:r>
            <a:r>
              <a:rPr lang="en-US" dirty="0"/>
              <a:t> 308 pages on safe management of health care waste.</a:t>
            </a:r>
          </a:p>
          <a:p>
            <a:r>
              <a:rPr lang="en-US" dirty="0">
                <a:hlinkClick r:id="rId5"/>
              </a:rPr>
              <a:t>EPA safe sharps disposal document</a:t>
            </a:r>
            <a:r>
              <a:rPr lang="en-US" dirty="0"/>
              <a:t>.</a:t>
            </a:r>
          </a:p>
          <a:p>
            <a:r>
              <a:rPr lang="en-US" dirty="0">
                <a:hlinkClick r:id="rId6"/>
              </a:rPr>
              <a:t>Waste Savings Calculator.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F91256-8850-4DED-9324-A006A3AA4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881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dirty="0"/>
              <a:t>Biomedical waste is potentially infectious.</a:t>
            </a:r>
          </a:p>
          <a:p>
            <a:r>
              <a:rPr lang="en-US" dirty="0"/>
              <a:t>AKA: medical waste, clinical waste, biohazardous, RMW</a:t>
            </a:r>
          </a:p>
          <a:p>
            <a:r>
              <a:rPr lang="en-US" dirty="0"/>
              <a:t>Types: Sharps, infectious waste, pathological waste</a:t>
            </a:r>
          </a:p>
          <a:p>
            <a:r>
              <a:rPr lang="en-US" dirty="0"/>
              <a:t>1 million tons per year</a:t>
            </a:r>
          </a:p>
          <a:p>
            <a:r>
              <a:rPr lang="en-US" dirty="0"/>
              <a:t>800,000 needle sticks per year (per NIOSH)</a:t>
            </a:r>
          </a:p>
          <a:p>
            <a:r>
              <a:rPr lang="en-US" dirty="0"/>
              <a:t>On-Site or Off-Site Treatment</a:t>
            </a:r>
          </a:p>
          <a:p>
            <a:r>
              <a:rPr lang="en-US" dirty="0"/>
              <a:t>Incinerate, autoclave, microwave</a:t>
            </a:r>
          </a:p>
          <a:p>
            <a:r>
              <a:rPr lang="en-US" dirty="0"/>
              <a:t>Know the laws, package, and color-code correctly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83D131-28C1-4272-A87B-4B887753B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283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Definition of Biomedical Waste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“Medical waste that contains </a:t>
            </a:r>
            <a:r>
              <a:rPr lang="en-US" i="1" dirty="0"/>
              <a:t>potentially</a:t>
            </a:r>
            <a:r>
              <a:rPr lang="en-US" dirty="0"/>
              <a:t> infectious material.”</a:t>
            </a:r>
          </a:p>
          <a:p>
            <a:r>
              <a:rPr lang="en-US" i="1" dirty="0"/>
              <a:t>1988 Medical Waste Tracking Act</a:t>
            </a:r>
            <a:r>
              <a:rPr lang="en-US" dirty="0"/>
              <a:t> defines it as, “waste generated during medical research, testing, diagnosis, immunization, or treatment of human beings or animals.”</a:t>
            </a:r>
            <a:endParaRPr lang="en-US" i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855E2D-6EBE-45F8-937E-348626212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88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7" y="770733"/>
            <a:ext cx="7958331" cy="1077229"/>
          </a:xfrm>
        </p:spPr>
        <p:txBody>
          <a:bodyPr>
            <a:normAutofit/>
          </a:bodyPr>
          <a:lstStyle/>
          <a:p>
            <a:r>
              <a:rPr lang="en-US" sz="4000" u="sng" dirty="0"/>
              <a:t>Names for Biomedical Waste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0767" y="2202024"/>
            <a:ext cx="8959023" cy="3209731"/>
          </a:xfrm>
        </p:spPr>
        <p:txBody>
          <a:bodyPr numCol="2">
            <a:noAutofit/>
          </a:bodyPr>
          <a:lstStyle/>
          <a:p>
            <a:r>
              <a:rPr lang="en-US" sz="2800" dirty="0"/>
              <a:t>Biomedical Waste</a:t>
            </a:r>
          </a:p>
          <a:p>
            <a:r>
              <a:rPr lang="en-US" sz="2800" dirty="0"/>
              <a:t>Bio Medical Waste</a:t>
            </a:r>
          </a:p>
          <a:p>
            <a:r>
              <a:rPr lang="en-US" sz="2800" dirty="0"/>
              <a:t>Clinical Waste</a:t>
            </a:r>
          </a:p>
          <a:p>
            <a:r>
              <a:rPr lang="en-US" sz="2800" dirty="0"/>
              <a:t>Medical Waste</a:t>
            </a:r>
          </a:p>
          <a:p>
            <a:r>
              <a:rPr lang="en-US" sz="2800" dirty="0"/>
              <a:t>Biohazardous Waste</a:t>
            </a:r>
          </a:p>
          <a:p>
            <a:r>
              <a:rPr lang="en-US" sz="2800" dirty="0"/>
              <a:t>Infectious Medical Waste</a:t>
            </a:r>
          </a:p>
          <a:p>
            <a:r>
              <a:rPr lang="en-US" sz="2800" dirty="0"/>
              <a:t>Regulated Medical Waste</a:t>
            </a:r>
          </a:p>
          <a:p>
            <a:r>
              <a:rPr lang="en-US" sz="2800" dirty="0"/>
              <a:t>Healthcare Waste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DF441D-4B74-4650-9B8A-73285ECB9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154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Types of Biomedical Waste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Sharps (needles, scalpels, lancets, broken glass, etc.)</a:t>
            </a:r>
          </a:p>
          <a:p>
            <a:r>
              <a:rPr lang="en-US" dirty="0"/>
              <a:t>Infectious Waste (swabs, lab cultures, excreta, etc.)</a:t>
            </a:r>
          </a:p>
          <a:p>
            <a:r>
              <a:rPr lang="en-US" dirty="0"/>
              <a:t>Pathological (human fluids, body parts, animal carcasses)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BFF92B-E4A2-4EB1-A903-2930A1E16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399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Non-Biological Hazardous Waste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Pharmaceuticals</a:t>
            </a:r>
          </a:p>
          <a:p>
            <a:r>
              <a:rPr lang="en-US" dirty="0"/>
              <a:t>Chemicals (cleaning products, mercury from broken thermometers)</a:t>
            </a:r>
          </a:p>
          <a:p>
            <a:r>
              <a:rPr lang="en-US" dirty="0"/>
              <a:t>Genotoxic Waste (e.g. cytotoxic drugs for cancer treatment)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839369-0118-4AD9-BC66-E977DD221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68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Much Biohazardous Waste Per Year?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5.9 million tons of medical waste per year</a:t>
            </a:r>
          </a:p>
          <a:p>
            <a:r>
              <a:rPr lang="en-US" dirty="0"/>
              <a:t>85% is non-hazardous</a:t>
            </a:r>
          </a:p>
          <a:p>
            <a:r>
              <a:rPr lang="en-US" dirty="0"/>
              <a:t>Approx. 1 million tons biomedical waste per year</a:t>
            </a:r>
          </a:p>
          <a:p>
            <a:r>
              <a:rPr lang="en-US" dirty="0"/>
              <a:t>16 billion injections per year</a:t>
            </a:r>
          </a:p>
          <a:p>
            <a:r>
              <a:rPr lang="en-US" dirty="0"/>
              <a:t>2 million needles per day</a:t>
            </a:r>
          </a:p>
          <a:p>
            <a:r>
              <a:rPr lang="en-US" dirty="0"/>
              <a:t>800,000 needle sticks per year (per NIOSH)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707422-602A-47D3-8B21-2644509A6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998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Brief History of Biomedical Waste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1980’s </a:t>
            </a:r>
            <a:r>
              <a:rPr lang="mr-IN" dirty="0"/>
              <a:t>–</a:t>
            </a:r>
            <a:r>
              <a:rPr lang="en-US" dirty="0"/>
              <a:t> Highly publicized medical waste incidents (“Hypodermics on the shore”)</a:t>
            </a:r>
          </a:p>
          <a:p>
            <a:r>
              <a:rPr lang="en-US" dirty="0"/>
              <a:t>1988 </a:t>
            </a:r>
            <a:r>
              <a:rPr lang="mr-IN" dirty="0"/>
              <a:t>–</a:t>
            </a:r>
            <a:r>
              <a:rPr lang="en-US" dirty="0"/>
              <a:t> Federal Medical Waste Tracking Act (Strict rules on medical waste transportation)</a:t>
            </a:r>
          </a:p>
          <a:p>
            <a:r>
              <a:rPr lang="en-US" dirty="0"/>
              <a:t>1991 </a:t>
            </a:r>
            <a:r>
              <a:rPr lang="mr-IN" dirty="0"/>
              <a:t>–</a:t>
            </a:r>
            <a:r>
              <a:rPr lang="en-US" dirty="0"/>
              <a:t> FMWT Act expires. States adopt regulatory burden.</a:t>
            </a:r>
          </a:p>
          <a:p>
            <a:r>
              <a:rPr lang="en-US" dirty="0"/>
              <a:t>Present Day </a:t>
            </a:r>
            <a:r>
              <a:rPr lang="mr-IN" dirty="0"/>
              <a:t>–</a:t>
            </a:r>
            <a:r>
              <a:rPr lang="en-US" dirty="0"/>
              <a:t> Advancements in biomedical waste processing, including medical waste transfer by mail.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BAB340-4373-4337-90F8-F51043BE1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704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Regulated Biomedical Waste vs Unregulated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Regulated Medical Waste</a:t>
            </a:r>
          </a:p>
          <a:p>
            <a:pPr lvl="1"/>
            <a:r>
              <a:rPr lang="en-US" dirty="0"/>
              <a:t>Biomedical Waste (Sharps, swaps, tissues, body fluids, parts)</a:t>
            </a:r>
          </a:p>
          <a:p>
            <a:pPr lvl="1"/>
            <a:r>
              <a:rPr lang="en-US" dirty="0"/>
              <a:t>Other Hazardous Waste (Pharmaceuticals, radioactive, chemical)</a:t>
            </a:r>
          </a:p>
          <a:p>
            <a:r>
              <a:rPr lang="en-US" dirty="0"/>
              <a:t>Unregulated Medical Waste</a:t>
            </a:r>
          </a:p>
          <a:p>
            <a:pPr lvl="1"/>
            <a:r>
              <a:rPr lang="en-US" dirty="0"/>
              <a:t>Other waste generated by health care facilities, including disposable tissues, paper waste, food waste, etc.</a:t>
            </a:r>
          </a:p>
          <a:p>
            <a:pPr lvl="1"/>
            <a:r>
              <a:rPr lang="en-US" dirty="0"/>
              <a:t>This accounts for 85% of all health care waste, or about 5 million tons per year.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3C8F05-5591-4ACB-9482-3C3AA1AD3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499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Risk to Human Health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Needle sticks (800,000 per year)</a:t>
            </a:r>
          </a:p>
          <a:p>
            <a:pPr lvl="1"/>
            <a:r>
              <a:rPr lang="en-US" dirty="0"/>
              <a:t>Nurses, doctors, housekeepers, janitors, recycling employees, general public</a:t>
            </a:r>
          </a:p>
          <a:p>
            <a:r>
              <a:rPr lang="en-US" dirty="0"/>
              <a:t>Microorganisms</a:t>
            </a:r>
          </a:p>
          <a:p>
            <a:r>
              <a:rPr lang="en-US" dirty="0"/>
              <a:t>Poisoning from bio toxins</a:t>
            </a:r>
          </a:p>
          <a:p>
            <a:r>
              <a:rPr lang="en-US" dirty="0"/>
              <a:t>Contaminated drinking water and environment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9D2EB3-C062-4C78-A2CB-817C39417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© 2017 All Rights Reserved                                                                                                                                                                                               888-641-6131   www.medprodisposal.com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581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edPro 2015 PP Template">
  <a:themeElements>
    <a:clrScheme name="Custom 2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77BD43"/>
      </a:accent1>
      <a:accent2>
        <a:srgbClr val="286141"/>
      </a:accent2>
      <a:accent3>
        <a:srgbClr val="808285"/>
      </a:accent3>
      <a:accent4>
        <a:srgbClr val="00839B"/>
      </a:accent4>
      <a:accent5>
        <a:srgbClr val="D34727"/>
      </a:accent5>
      <a:accent6>
        <a:srgbClr val="918655"/>
      </a:accent6>
      <a:hlink>
        <a:srgbClr val="99CA3C"/>
      </a:hlink>
      <a:folHlink>
        <a:srgbClr val="B9D181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83CD6B2E-3051-46F4-8C34-282C11943A80}" vid="{16341DF1-9FFE-4F66-9153-31CBBDDBAFF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1008</Words>
  <Application>Microsoft Office PowerPoint</Application>
  <PresentationFormat>Widescreen</PresentationFormat>
  <Paragraphs>126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Calibri Light</vt:lpstr>
      <vt:lpstr>Eras Demi ITC</vt:lpstr>
      <vt:lpstr>Eras Medium ITC</vt:lpstr>
      <vt:lpstr>Gotham</vt:lpstr>
      <vt:lpstr>Mangal</vt:lpstr>
      <vt:lpstr>Office Theme</vt:lpstr>
      <vt:lpstr>MedPro 2015 PP Template</vt:lpstr>
      <vt:lpstr>Biomedical Waste Management</vt:lpstr>
      <vt:lpstr>Definition of Biomedical Waste</vt:lpstr>
      <vt:lpstr>Names for Biomedical Waste</vt:lpstr>
      <vt:lpstr>Types of Biomedical Waste</vt:lpstr>
      <vt:lpstr>Non-Biological Hazardous Waste</vt:lpstr>
      <vt:lpstr>How Much Biohazardous Waste Per Year?</vt:lpstr>
      <vt:lpstr>Brief History of Biomedical Waste</vt:lpstr>
      <vt:lpstr>Regulated Biomedical Waste vs Unregulated</vt:lpstr>
      <vt:lpstr>Risk to Human Health</vt:lpstr>
      <vt:lpstr>On-Site vs Off-Site Treatment</vt:lpstr>
      <vt:lpstr>Types of Off-Site Biomedical Waste Management</vt:lpstr>
      <vt:lpstr>Five Biomedical Waste Management Options </vt:lpstr>
      <vt:lpstr>Best Practices for Biomedical Waste Management </vt:lpstr>
      <vt:lpstr>Color Coding of Medical Waste</vt:lpstr>
      <vt:lpstr>Who Creates Biomedical Waste? </vt:lpstr>
      <vt:lpstr>Biomedical Waste Resources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Deliverables For November MOR</dc:title>
  <dc:creator>Justin Knechtel</dc:creator>
  <cp:lastModifiedBy>Dave Middleton</cp:lastModifiedBy>
  <cp:revision>5</cp:revision>
  <dcterms:created xsi:type="dcterms:W3CDTF">2017-10-13T23:27:41Z</dcterms:created>
  <dcterms:modified xsi:type="dcterms:W3CDTF">2017-10-16T20:42:18Z</dcterms:modified>
</cp:coreProperties>
</file>